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9" r:id="rId3"/>
    <p:sldId id="260" r:id="rId4"/>
    <p:sldId id="264" r:id="rId5"/>
    <p:sldId id="257" r:id="rId6"/>
    <p:sldId id="263" r:id="rId7"/>
    <p:sldId id="261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DCEEA8B-6DE6-4256-830C-2F05B79EE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2305372" imgH="828791" progId="MSPhotoEd.3">
                  <p:embed/>
                </p:oleObj>
              </mc:Choice>
              <mc:Fallback>
                <p:oleObj name="Photo Editor Photo" r:id="rId2" imgW="2305372" imgH="828791" progId="MSPhotoEd.3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75BC00F5-A35C-4D55-B730-03F2A005A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lum bright="-24000" contrast="-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C0F9ED-86A9-4FD3-9909-F4D5201B0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8ED85C-3ECA-422D-B078-CAB033631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E0D5536-65DB-4CD0-A5C5-207EA8259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A851BF-D623-4FBC-8061-484ECAB057A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77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8B5680-CA64-4E2D-8746-E73A118F7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B703EA-A85A-4402-B46E-F8FA45931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F6A82D-6D06-4FB2-AC2C-DFBF65E65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35CA6-4AA0-4D97-98CD-F36CC4BBBBD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1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D66EE7-B40E-4110-BCB7-35B6BAB8A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8F2F68-EC7E-452B-889F-EE00E55497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3AA350-1FDF-4FC9-B5C5-FD6C781B6E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740C0-DCB3-448F-961A-B9911766B600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9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51B75C-BF39-4570-93F5-EE2A93792E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47E66D-782E-487A-B77A-7E76F5B4AA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E2B446-EB06-4786-B2C9-8791290BC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B22C9-E2F4-4211-A76D-6F9C3EDB2645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98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D9AA2E-E451-4E96-9E9D-457B59F3E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1888D-B16D-4EFD-89F3-D97054A80F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40531E-AE53-4C9E-B860-BCF81AD72D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A9CD-BB0B-452C-9B23-48DD4B625E3F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17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FC42DA-6B62-4175-8D4E-5854C1093B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6F9273-FC5A-4758-AB40-E33E514AAF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FA5A6B-5807-486A-B6CE-8DBFC35DD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24DF3-A6F5-4A5B-9B2B-589139618008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9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FA05240-06AD-43FD-A254-C5F512120E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E4D2FB-7829-470B-B537-55199AA998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16CD671-42A1-4829-BD80-9BADA5F4DA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A5044-47D9-44D3-8E78-66BD8A8B4E63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17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C1A74C8-4A97-4195-8E64-3B76F8DC6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85E3E8-62D2-49DF-A2D6-1DE3430F35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420FB7-58BD-422A-A9B4-C7F3923AB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31D8F-68AE-4B6B-8818-34F190ED079D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16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20910F-EC99-4BC2-8D15-36F06D180E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034A22-730F-45AE-A143-FC7F82C8AF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A2FC0F-ACCA-46E0-8854-1973231868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C79EB-DBB8-4097-9BCE-E5AE281BB8E9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34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99A505-2AAD-4322-9E0B-13D01D2FB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6300C7-AF82-4E21-AE63-2D4143401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37C5E4-D244-4E07-87CB-457E72F9C2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63C04-1D1F-4CCC-868F-7BD17B3920DC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4253F7-D04C-437A-8767-F5A3468CD3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D38679-BC1A-4FC3-8FB3-A112D5642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969F09-9794-4592-90E9-31DB5CC17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1C271-C421-4C84-90D1-5292E1C2020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70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">
            <a:extLst>
              <a:ext uri="{FF2B5EF4-FFF2-40B4-BE49-F238E27FC236}">
                <a16:creationId xmlns:a16="http://schemas.microsoft.com/office/drawing/2014/main" id="{4FB31000-C91B-4D17-8D0A-8887814742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13" imgW="2305372" imgH="828791" progId="MSPhotoEd.3">
                  <p:embed/>
                </p:oleObj>
              </mc:Choice>
              <mc:Fallback>
                <p:oleObj name="Photo Editor Photo" r:id="rId13" imgW="2305372" imgH="828791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4000" contrast="-3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2">
            <a:extLst>
              <a:ext uri="{FF2B5EF4-FFF2-40B4-BE49-F238E27FC236}">
                <a16:creationId xmlns:a16="http://schemas.microsoft.com/office/drawing/2014/main" id="{AF399922-3DA5-4685-A363-E4FCFF4A04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3117C18A-0464-47D0-97E4-42D5E0C60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60D5119F-9EB2-4BBE-937B-19E05FDEAB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BEECE9-7A65-4D31-9D9B-6EA2B47584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A8E069-99B8-4406-A442-B649E83E26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43B098-5B62-49E9-A6ED-CB180092D87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rgbClr val="FFFF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FFFF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FFFF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FFFF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This%20PowerPoint%20presentation%20is%20available%20along%20with%20related%20mhttp:/home.snu.edu/~hculbert/ppt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ADAB45A2-044E-4724-B4AF-FEC7B696C0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Your spiritual priorities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90005DA1-A7FF-4873-9726-B676A143F4A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 survey judging the priority you may be giving to aspects of the Christian life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FD6173DF-650A-4722-98C5-02232AA28D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altLang="en-US" sz="1600"/>
              <a:t>This PowerPoint presentation is available along with related materials and other PowerPoint presentations at </a:t>
            </a:r>
            <a:r>
              <a:rPr lang="en-US" altLang="en-US" sz="1600">
                <a:hlinkClick r:id="rId2"/>
              </a:rPr>
              <a:t>http://home.snu.edu/~hculbert/ppt.htm</a:t>
            </a:r>
            <a:br>
              <a:rPr lang="en-US" altLang="en-US" sz="1600"/>
            </a:br>
            <a:endParaRPr lang="en-US" altLang="en-US" sz="1600"/>
          </a:p>
        </p:txBody>
      </p:sp>
      <p:sp>
        <p:nvSpPr>
          <p:cNvPr id="12291" name="Subtitle 2">
            <a:extLst>
              <a:ext uri="{FF2B5EF4-FFF2-40B4-BE49-F238E27FC236}">
                <a16:creationId xmlns:a16="http://schemas.microsoft.com/office/drawing/2014/main" id="{2DAEFE90-80B1-496D-AD89-558602986B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A1C6B06-5A3A-41CA-AC6B-6A38E397DD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Issues which were ranked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3D755D-AA0D-4756-8090-00F56138664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/>
          <a:p>
            <a:r>
              <a:rPr lang="en-US" altLang="en-US" sz="2800"/>
              <a:t>Worship</a:t>
            </a:r>
          </a:p>
          <a:p>
            <a:r>
              <a:rPr lang="en-US" altLang="en-US" sz="2800"/>
              <a:t>Distinctive lifestyle</a:t>
            </a:r>
          </a:p>
          <a:p>
            <a:r>
              <a:rPr lang="en-US" altLang="en-US" sz="2800"/>
              <a:t>Attitude toward ministry or spiritual matters</a:t>
            </a:r>
          </a:p>
          <a:p>
            <a:r>
              <a:rPr lang="en-US" altLang="en-US" sz="2800"/>
              <a:t>Fellowship</a:t>
            </a:r>
          </a:p>
          <a:p>
            <a:r>
              <a:rPr lang="en-US" altLang="en-US" sz="2800"/>
              <a:t>Giving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0393E36-48F1-4237-B2CB-31BBAAA2176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191000" cy="4038600"/>
          </a:xfrm>
        </p:spPr>
        <p:txBody>
          <a:bodyPr/>
          <a:lstStyle/>
          <a:p>
            <a:r>
              <a:rPr lang="en-US" altLang="en-US" sz="2800"/>
              <a:t>Personal Devotions</a:t>
            </a:r>
          </a:p>
          <a:p>
            <a:r>
              <a:rPr lang="en-US" altLang="en-US" sz="2800"/>
              <a:t>Lay ministry</a:t>
            </a:r>
          </a:p>
          <a:p>
            <a:r>
              <a:rPr lang="en-US" altLang="en-US" sz="2800"/>
              <a:t>Bible knowledge</a:t>
            </a:r>
          </a:p>
          <a:p>
            <a:r>
              <a:rPr lang="en-US" altLang="en-US" sz="2800"/>
              <a:t>Witnessing</a:t>
            </a:r>
          </a:p>
          <a:p>
            <a:r>
              <a:rPr lang="en-US" altLang="en-US" sz="2800"/>
              <a:t>Service</a:t>
            </a:r>
          </a:p>
          <a:p>
            <a:r>
              <a:rPr lang="en-US" altLang="en-US" sz="2800"/>
              <a:t>Social Justice</a:t>
            </a:r>
          </a:p>
          <a:p>
            <a:r>
              <a:rPr lang="en-US" altLang="en-US" sz="2800"/>
              <a:t>Missions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6A52E7B8-DFC1-4267-8125-DFB05A0A5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Try to pinpoint weaknesses</a:t>
            </a:r>
          </a:p>
          <a:p>
            <a:r>
              <a:rPr lang="en-US" altLang="en-US"/>
              <a:t>Attempt to tell you how to improve yourself</a:t>
            </a:r>
          </a:p>
          <a:p>
            <a:endParaRPr lang="en-US" altLang="en-US"/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9A91E7DD-A64F-4C22-B875-F669E5F35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This survey does </a:t>
            </a:r>
            <a:r>
              <a:rPr lang="en-US" altLang="en-US" b="1"/>
              <a:t>NOT</a:t>
            </a:r>
            <a:r>
              <a:rPr lang="en-US" altLang="en-US"/>
              <a:t> . .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9FC9D5C-27F4-4324-AB22-271B14F47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Prioritize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BD4A5C9-20D1-4AFF-9CCE-F45174ED21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“To arrange or deal with in order of importance” </a:t>
            </a:r>
          </a:p>
          <a:p>
            <a:pPr lvl="2"/>
            <a:r>
              <a:rPr lang="en-US" altLang="en-US"/>
              <a:t>American Heritage Dictionary</a:t>
            </a:r>
          </a:p>
          <a:p>
            <a:r>
              <a:rPr lang="en-US" altLang="en-US"/>
              <a:t>Priority: Synonyms</a:t>
            </a:r>
          </a:p>
          <a:p>
            <a:pPr lvl="1"/>
            <a:r>
              <a:rPr lang="en-US" altLang="en-US"/>
              <a:t>Precedence, Priority, Preeminence, Preference, Urgency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9135AE7-47F5-4203-9FD9-D0E75D28A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Feedback sheet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9DA63E7-0E53-475A-A64F-4BF7D3EBD6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4267200" cy="2209800"/>
          </a:xfrm>
        </p:spPr>
        <p:txBody>
          <a:bodyPr/>
          <a:lstStyle/>
          <a:p>
            <a:r>
              <a:rPr lang="en-US" altLang="en-US"/>
              <a:t>You responded to  5 statements related to each aspect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094320D9-C4DF-4CFD-89F9-EE9B858A5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" r="7156"/>
          <a:stretch>
            <a:fillRect/>
          </a:stretch>
        </p:blipFill>
        <p:spPr bwMode="auto">
          <a:xfrm>
            <a:off x="5029200" y="2362200"/>
            <a:ext cx="3733800" cy="236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3" name="Oval 6">
            <a:extLst>
              <a:ext uri="{FF2B5EF4-FFF2-40B4-BE49-F238E27FC236}">
                <a16:creationId xmlns:a16="http://schemas.microsoft.com/office/drawing/2014/main" id="{3BF42561-4E32-4601-9368-225BCE7C8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743200"/>
            <a:ext cx="1828800" cy="1600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4" name="Text Box 7">
            <a:extLst>
              <a:ext uri="{FF2B5EF4-FFF2-40B4-BE49-F238E27FC236}">
                <a16:creationId xmlns:a16="http://schemas.microsoft.com/office/drawing/2014/main" id="{302900A8-0305-4796-A203-77C57FEF8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105400"/>
            <a:ext cx="8534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>
                <a:solidFill>
                  <a:srgbClr val="FFFF66"/>
                </a:solidFill>
              </a:rPr>
              <a:t>Example:  “I encourage the church, or church members, to get involved in politics whether on a local, state or national level”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AB6BD1E-E579-4588-850F-17AE76726D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Feedback sheet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E6C912D-8B03-4129-81E4-845922D73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4267200" cy="2971800"/>
          </a:xfrm>
        </p:spPr>
        <p:txBody>
          <a:bodyPr/>
          <a:lstStyle/>
          <a:p>
            <a:r>
              <a:rPr lang="en-US" altLang="en-US"/>
              <a:t>You gave each statement a numerical answer from 1 to 5</a:t>
            </a:r>
          </a:p>
          <a:p>
            <a:pPr lvl="2">
              <a:buFontTx/>
              <a:buNone/>
            </a:pPr>
            <a:r>
              <a:rPr lang="en-US" altLang="en-US"/>
              <a:t>1=Never</a:t>
            </a:r>
          </a:p>
          <a:p>
            <a:pPr lvl="2">
              <a:buFontTx/>
              <a:buNone/>
            </a:pPr>
            <a:r>
              <a:rPr lang="en-US" altLang="en-US"/>
              <a:t>5=Always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DDB160A5-1419-4DC9-BABB-87ED46A09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7" r="7156"/>
          <a:stretch>
            <a:fillRect/>
          </a:stretch>
        </p:blipFill>
        <p:spPr bwMode="auto">
          <a:xfrm>
            <a:off x="5029200" y="2362200"/>
            <a:ext cx="3733800" cy="236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7" name="Oval 5">
            <a:extLst>
              <a:ext uri="{FF2B5EF4-FFF2-40B4-BE49-F238E27FC236}">
                <a16:creationId xmlns:a16="http://schemas.microsoft.com/office/drawing/2014/main" id="{BE11360A-AB78-40C7-A0F3-28692D2A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743200"/>
            <a:ext cx="1828800" cy="1600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BB074CF7-D9EB-4CA2-8EF5-F0BF08EE7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10200"/>
            <a:ext cx="8001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>
                <a:solidFill>
                  <a:srgbClr val="FFFF66"/>
                </a:solidFill>
              </a:rPr>
              <a:t>This is not Olympic competition where getting all 5s is the goal.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DE74189-6B79-4AA6-B17D-4BCF93257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Feedback sheet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194C32E-1629-41D4-8E00-A4D75D1A3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4800600" cy="4191000"/>
          </a:xfrm>
        </p:spPr>
        <p:txBody>
          <a:bodyPr/>
          <a:lstStyle/>
          <a:p>
            <a:r>
              <a:rPr lang="en-US" altLang="en-US"/>
              <a:t>The level of importance (on a scale of 1 to 5) which you seem to be giving to each aspect is listed as your “Average:”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880227CF-23CB-4A26-B7D1-4EE569410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5" r="6010"/>
          <a:stretch>
            <a:fillRect/>
          </a:stretch>
        </p:blipFill>
        <p:spPr bwMode="auto">
          <a:xfrm>
            <a:off x="4953000" y="2133600"/>
            <a:ext cx="3581400" cy="224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1" name="AutoShape 6">
            <a:extLst>
              <a:ext uri="{FF2B5EF4-FFF2-40B4-BE49-F238E27FC236}">
                <a16:creationId xmlns:a16="http://schemas.microsoft.com/office/drawing/2014/main" id="{560600C5-658E-4320-9E78-CF71A4066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657600"/>
            <a:ext cx="1066800" cy="838200"/>
          </a:xfrm>
          <a:prstGeom prst="leftArrow">
            <a:avLst>
              <a:gd name="adj1" fmla="val 50000"/>
              <a:gd name="adj2" fmla="val 318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8B93649B-CED6-4995-967B-B731A1028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153400" cy="1143000"/>
          </a:xfrm>
          <a:prstGeom prst="downArrow">
            <a:avLst>
              <a:gd name="adj1" fmla="val 50000"/>
              <a:gd name="adj2" fmla="val 25000"/>
            </a:avLst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r>
              <a:rPr lang="en-US" altLang="en-US"/>
              <a:t>Feedback sheet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FDC29F2-02CD-401E-85E6-827602932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10000" cy="4267200"/>
          </a:xfrm>
        </p:spPr>
        <p:txBody>
          <a:bodyPr/>
          <a:lstStyle/>
          <a:p>
            <a:r>
              <a:rPr lang="en-US" altLang="en-US"/>
              <a:t>Numbers in parenthesis are average rankings from a wide sample of U.S. Christians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CCE86B87-2BA1-4A8B-A7B7-4CEBCD8E9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6" r="5843"/>
          <a:stretch>
            <a:fillRect/>
          </a:stretch>
        </p:blipFill>
        <p:spPr bwMode="auto">
          <a:xfrm>
            <a:off x="4953000" y="2362200"/>
            <a:ext cx="3429000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5" name="AutoShape 7">
            <a:extLst>
              <a:ext uri="{FF2B5EF4-FFF2-40B4-BE49-F238E27FC236}">
                <a16:creationId xmlns:a16="http://schemas.microsoft.com/office/drawing/2014/main" id="{58906D7A-433C-44B9-962B-A74696C68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219200"/>
            <a:ext cx="762000" cy="1281113"/>
          </a:xfrm>
          <a:prstGeom prst="downArrow">
            <a:avLst>
              <a:gd name="adj1" fmla="val 50000"/>
              <a:gd name="adj2" fmla="val 420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771F8E0-ABAC-4C53-A7A3-5C4766A0F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So, what use is this survey?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DF57BBA-F916-4DB1-9FA0-60FF96482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urban[1]">
  <a:themeElements>
    <a:clrScheme name="Turban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urban[1]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Turban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[1]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an[1]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[1]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ban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Settings\Administrator\Application Data\Microsoft\Templates\Turban[1].pot</Template>
  <TotalTime>119</TotalTime>
  <Words>245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Verdana</vt:lpstr>
      <vt:lpstr>Arial</vt:lpstr>
      <vt:lpstr>Calibri</vt:lpstr>
      <vt:lpstr>Times New Roman</vt:lpstr>
      <vt:lpstr>Turban[1]</vt:lpstr>
      <vt:lpstr>Microsoft Photo Editor 3.0 Photo</vt:lpstr>
      <vt:lpstr>Your spiritual priorities</vt:lpstr>
      <vt:lpstr>Issues which were ranked</vt:lpstr>
      <vt:lpstr>This survey does NOT . . .</vt:lpstr>
      <vt:lpstr>Prioritize</vt:lpstr>
      <vt:lpstr>Feedback sheet</vt:lpstr>
      <vt:lpstr>Feedback sheet</vt:lpstr>
      <vt:lpstr>Feedback sheet</vt:lpstr>
      <vt:lpstr>Feedback sheet</vt:lpstr>
      <vt:lpstr>So, what use is this survey?</vt:lpstr>
      <vt:lpstr>This PowerPoint presentation is available along with related materials and other PowerPoint presentations at http://home.snu.edu/~hculbert/ppt.htm </vt:lpstr>
    </vt:vector>
  </TitlesOfParts>
  <Company>Southern Nazarene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spiritual priorities</dc:title>
  <dc:creator>it</dc:creator>
  <cp:lastModifiedBy>Howard Culbertson</cp:lastModifiedBy>
  <cp:revision>4</cp:revision>
  <dcterms:created xsi:type="dcterms:W3CDTF">2002-05-20T20:49:50Z</dcterms:created>
  <dcterms:modified xsi:type="dcterms:W3CDTF">2020-12-20T22:41:21Z</dcterms:modified>
</cp:coreProperties>
</file>